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59" r:id="rId5"/>
    <p:sldId id="260" r:id="rId6"/>
    <p:sldId id="262" r:id="rId7"/>
    <p:sldId id="263" r:id="rId8"/>
    <p:sldId id="265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3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9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852E8D-3658-4B05-BA88-D3CC2165702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BA65BBE-F7E4-4A0F-B2CE-613191C5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5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vert"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852E8D-3658-4B05-BA88-D3CC2165702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BA65BBE-F7E4-4A0F-B2CE-613191C5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6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852E8D-3658-4B05-BA88-D3CC2165702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BA65BBE-F7E4-4A0F-B2CE-613191C5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8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212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852E8D-3658-4B05-BA88-D3CC2165702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BA65BBE-F7E4-4A0F-B2CE-613191C5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44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852E8D-3658-4B05-BA88-D3CC2165702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BA65BBE-F7E4-4A0F-B2CE-613191C5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38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852E8D-3658-4B05-BA88-D3CC2165702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BA65BBE-F7E4-4A0F-B2CE-613191C5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9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852E8D-3658-4B05-BA88-D3CC2165702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BA65BBE-F7E4-4A0F-B2CE-613191C5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6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852E8D-3658-4B05-BA88-D3CC2165702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BA65BBE-F7E4-4A0F-B2CE-613191C5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16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17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F3852E8D-3658-4B05-BA88-D3CC2165702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7BA65BBE-F7E4-4A0F-B2CE-613191C5D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AC</a:t>
            </a:r>
            <a:r>
              <a:rPr lang="zh-CN" altLang="en-US" dirty="0"/>
              <a:t>自动机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5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常见模式匹配算法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单模式匹配</a:t>
            </a:r>
            <a:endParaRPr lang="en-US" altLang="zh-CN" dirty="0"/>
          </a:p>
          <a:p>
            <a:pPr lvl="1"/>
            <a:r>
              <a:rPr lang="en-US" altLang="zh-CN" dirty="0"/>
              <a:t>BF</a:t>
            </a:r>
            <a:r>
              <a:rPr lang="zh-CN" altLang="en-US" dirty="0"/>
              <a:t> → </a:t>
            </a:r>
            <a:r>
              <a:rPr lang="en-US" altLang="zh-CN" dirty="0"/>
              <a:t>KMP </a:t>
            </a:r>
            <a:r>
              <a:rPr lang="zh-CN" altLang="en-US" dirty="0"/>
              <a:t>→ </a:t>
            </a:r>
            <a:r>
              <a:rPr lang="en-US" altLang="zh-CN" dirty="0"/>
              <a:t>BM</a:t>
            </a:r>
            <a:r>
              <a:rPr lang="zh-CN" altLang="en-US" dirty="0"/>
              <a:t>  </a:t>
            </a:r>
            <a:r>
              <a:rPr lang="en-US" altLang="zh-CN" dirty="0"/>
              <a:t>Sunday </a:t>
            </a:r>
            <a:r>
              <a:rPr lang="zh-CN" altLang="en-US" dirty="0"/>
              <a:t>→ </a:t>
            </a:r>
            <a:r>
              <a:rPr lang="en-US" altLang="zh-CN" dirty="0" err="1"/>
              <a:t>Horspool</a:t>
            </a:r>
            <a:endParaRPr lang="en-US" altLang="zh-CN" dirty="0"/>
          </a:p>
          <a:p>
            <a:r>
              <a:rPr lang="zh-CN" altLang="en-US" dirty="0"/>
              <a:t>多模式匹配</a:t>
            </a:r>
            <a:endParaRPr lang="en-US" altLang="zh-CN" dirty="0"/>
          </a:p>
          <a:p>
            <a:r>
              <a:rPr lang="en-US" altLang="zh-CN" dirty="0"/>
              <a:t>Wu-Manber </a:t>
            </a:r>
          </a:p>
          <a:p>
            <a:r>
              <a:rPr lang="en-US" altLang="zh-CN" dirty="0"/>
              <a:t>ACBM ( CW )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333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</a:t>
            </a:r>
            <a:r>
              <a:rPr lang="zh-CN" altLang="en-US" dirty="0"/>
              <a:t>自动机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8516" y="2084832"/>
            <a:ext cx="9720073" cy="4897369"/>
          </a:xfrm>
        </p:spPr>
        <p:txBody>
          <a:bodyPr/>
          <a:lstStyle/>
          <a:p>
            <a:pPr lvl="1"/>
            <a:r>
              <a:rPr lang="en-US" altLang="zh-CN" dirty="0" err="1"/>
              <a:t>Aho-Corasick</a:t>
            </a:r>
            <a:r>
              <a:rPr lang="en-US" altLang="zh-CN" dirty="0"/>
              <a:t> automation</a:t>
            </a:r>
            <a:r>
              <a:rPr lang="zh-CN" altLang="en-US" dirty="0"/>
              <a:t>，该算法在</a:t>
            </a:r>
            <a:r>
              <a:rPr lang="en-US" altLang="zh-CN" dirty="0"/>
              <a:t>1975</a:t>
            </a:r>
            <a:r>
              <a:rPr lang="zh-CN" altLang="en-US" dirty="0"/>
              <a:t>年产生于贝尔实验室，是著名的多模匹配算法之一。一个常见的例子就是给出</a:t>
            </a:r>
            <a:r>
              <a:rPr lang="en-US" altLang="zh-CN" dirty="0"/>
              <a:t>n</a:t>
            </a:r>
            <a:r>
              <a:rPr lang="zh-CN" altLang="en-US" dirty="0"/>
              <a:t>个单词，再给出一段包含</a:t>
            </a:r>
            <a:r>
              <a:rPr lang="en-US" altLang="zh-CN" dirty="0"/>
              <a:t>m</a:t>
            </a:r>
            <a:r>
              <a:rPr lang="zh-CN" altLang="en-US" dirty="0"/>
              <a:t>个字符的文章，让你找出有多少个单词在文章里出现过。</a:t>
            </a:r>
            <a:endParaRPr lang="en-US" altLang="zh-CN" dirty="0"/>
          </a:p>
          <a:p>
            <a:pPr lvl="1"/>
            <a:r>
              <a:rPr lang="zh-CN" altLang="en-US" dirty="0"/>
              <a:t>核心思想是构造词典的自动机</a:t>
            </a:r>
            <a:r>
              <a:rPr lang="en-US" altLang="zh-CN" dirty="0"/>
              <a:t>(</a:t>
            </a:r>
            <a:r>
              <a:rPr lang="zh-CN" altLang="en-US" dirty="0"/>
              <a:t>可以使用 </a:t>
            </a:r>
            <a:r>
              <a:rPr lang="en-US" altLang="zh-CN" dirty="0" err="1"/>
              <a:t>trie</a:t>
            </a:r>
            <a:r>
              <a:rPr lang="en-US" altLang="zh-CN" dirty="0"/>
              <a:t> </a:t>
            </a:r>
            <a:r>
              <a:rPr lang="zh-CN" altLang="en-US" dirty="0"/>
              <a:t>树来实现（利用字符串的公共前缀来减少查询时间，最大限度地减少无谓的字符串比较，查询效率比哈希树高）</a:t>
            </a:r>
            <a:endParaRPr lang="en-US" altLang="zh-CN" dirty="0"/>
          </a:p>
          <a:p>
            <a:pPr lvl="1"/>
            <a:r>
              <a:rPr lang="zh-CN" altLang="en-US" dirty="0"/>
              <a:t>其算法复杂度是 </a:t>
            </a:r>
            <a:r>
              <a:rPr lang="en-US" altLang="zh-CN" dirty="0"/>
              <a:t>O(</a:t>
            </a:r>
            <a:r>
              <a:rPr lang="en-US" altLang="zh-CN" dirty="0" err="1"/>
              <a:t>m+k+z</a:t>
            </a:r>
            <a:r>
              <a:rPr lang="en-US" altLang="zh-CN" dirty="0"/>
              <a:t>), m </a:t>
            </a:r>
            <a:r>
              <a:rPr lang="zh-CN" altLang="en-US" dirty="0"/>
              <a:t>是文本长度，</a:t>
            </a:r>
            <a:r>
              <a:rPr lang="en-US" altLang="zh-CN" dirty="0"/>
              <a:t>k </a:t>
            </a:r>
            <a:r>
              <a:rPr lang="zh-CN" altLang="en-US" dirty="0"/>
              <a:t>是所有 </a:t>
            </a:r>
            <a:r>
              <a:rPr lang="en-US" altLang="zh-CN" dirty="0"/>
              <a:t>pattern </a:t>
            </a:r>
            <a:r>
              <a:rPr lang="zh-CN" altLang="en-US" dirty="0"/>
              <a:t>长度之和，</a:t>
            </a:r>
            <a:r>
              <a:rPr lang="en-US" altLang="zh-CN" dirty="0"/>
              <a:t>z </a:t>
            </a:r>
            <a:r>
              <a:rPr lang="zh-CN" altLang="en-US" dirty="0"/>
              <a:t>是字符串中出现 </a:t>
            </a:r>
            <a:r>
              <a:rPr lang="en-US" altLang="zh-CN" dirty="0"/>
              <a:t>pattern </a:t>
            </a:r>
            <a:r>
              <a:rPr lang="zh-CN" altLang="en-US" dirty="0"/>
              <a:t>的个数。 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662" y="4076315"/>
            <a:ext cx="5402135" cy="24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1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027" y="2286000"/>
            <a:ext cx="5110542" cy="347528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zh-CN" dirty="0"/>
              <a:t>转向函数对应于上述</a:t>
            </a:r>
            <a:r>
              <a:rPr lang="en-US" altLang="zh-CN" dirty="0"/>
              <a:t>Node</a:t>
            </a:r>
            <a:r>
              <a:rPr lang="zh-CN" altLang="zh-CN" dirty="0"/>
              <a:t>数据结构中的</a:t>
            </a:r>
            <a:r>
              <a:rPr lang="en-US" altLang="zh-CN" dirty="0"/>
              <a:t>next</a:t>
            </a:r>
            <a:r>
              <a:rPr lang="zh-CN" altLang="zh-CN" dirty="0"/>
              <a:t>数组。对于所有的模式串，从自动机的初始状态开始（对应于数据结构中的根节点），每次读取一个字符，从当前状态跳转到下一状态。如果没有从当前状态跳转到下一状态的路（即数据结构中的</a:t>
            </a:r>
            <a:r>
              <a:rPr lang="en-US" altLang="zh-CN" dirty="0"/>
              <a:t>next[</a:t>
            </a:r>
            <a:r>
              <a:rPr lang="en-US" altLang="zh-CN" dirty="0" err="1"/>
              <a:t>ch</a:t>
            </a:r>
            <a:r>
              <a:rPr lang="en-US" altLang="zh-CN" dirty="0"/>
              <a:t>]=null</a:t>
            </a:r>
            <a:r>
              <a:rPr lang="zh-CN" altLang="zh-CN" dirty="0"/>
              <a:t>），则新增从当前状态读取字符的新状态（对应于新建一个节点），并增加这一转向函数（对应于将</a:t>
            </a:r>
            <a:r>
              <a:rPr lang="en-US" altLang="zh-CN" dirty="0"/>
              <a:t>next[</a:t>
            </a:r>
            <a:r>
              <a:rPr lang="en-US" altLang="zh-CN" dirty="0" err="1"/>
              <a:t>ch</a:t>
            </a:r>
            <a:r>
              <a:rPr lang="en-US" altLang="zh-CN" dirty="0"/>
              <a:t>]</a:t>
            </a:r>
            <a:r>
              <a:rPr lang="zh-CN" altLang="zh-CN" dirty="0"/>
              <a:t>指向刚刚新建的节点）。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670" y="67318"/>
            <a:ext cx="7010018" cy="67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8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失配与输出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1954" y="1739044"/>
            <a:ext cx="4358826" cy="494785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dirty="0"/>
              <a:t>失效函数的构建是基于构建好转向函数的自动机之上的。采用类似广度优先遍历的方法，先对层数较低的状态（节点）构建失效函数。</a:t>
            </a:r>
          </a:p>
          <a:p>
            <a:pPr>
              <a:lnSpc>
                <a:spcPct val="170000"/>
              </a:lnSpc>
            </a:pPr>
            <a:r>
              <a:rPr lang="zh-CN" altLang="zh-CN" dirty="0"/>
              <a:t>初始化：根节点的失效节点为自身；</a:t>
            </a:r>
          </a:p>
          <a:p>
            <a:pPr>
              <a:lnSpc>
                <a:spcPct val="170000"/>
              </a:lnSpc>
            </a:pPr>
            <a:r>
              <a:rPr lang="zh-CN" altLang="zh-CN" dirty="0"/>
              <a:t>按照层数由小到大的顺序，依次计算每个节点的失效节点。方法如下：定义</a:t>
            </a:r>
            <a:r>
              <a:rPr lang="en-US" altLang="zh-CN" dirty="0"/>
              <a:t>p</a:t>
            </a:r>
            <a:r>
              <a:rPr lang="zh-CN" altLang="zh-CN" dirty="0"/>
              <a:t>为当前节点的父节点（对应于</a:t>
            </a:r>
            <a:r>
              <a:rPr lang="en-US" altLang="zh-CN" dirty="0"/>
              <a:t>father</a:t>
            </a:r>
            <a:r>
              <a:rPr lang="zh-CN" altLang="zh-CN" dirty="0"/>
              <a:t>），那么不断更新</a:t>
            </a:r>
            <a:r>
              <a:rPr lang="en-US" altLang="zh-CN" dirty="0"/>
              <a:t>p</a:t>
            </a:r>
            <a:r>
              <a:rPr lang="zh-CN" altLang="zh-CN" dirty="0"/>
              <a:t>的值，直到</a:t>
            </a:r>
            <a:r>
              <a:rPr lang="en-US" altLang="zh-CN" dirty="0"/>
              <a:t>p</a:t>
            </a:r>
            <a:r>
              <a:rPr lang="zh-CN" altLang="zh-CN" dirty="0"/>
              <a:t>为根节点或者</a:t>
            </a:r>
            <a:r>
              <a:rPr lang="en-US" altLang="zh-CN" dirty="0"/>
              <a:t>p</a:t>
            </a:r>
            <a:r>
              <a:rPr lang="zh-CN" altLang="zh-CN" dirty="0"/>
              <a:t>的转向函数对当前节点的</a:t>
            </a:r>
            <a:r>
              <a:rPr lang="en-US" altLang="zh-CN" dirty="0" err="1"/>
              <a:t>ch</a:t>
            </a:r>
            <a:r>
              <a:rPr lang="zh-CN" altLang="zh-CN" dirty="0"/>
              <a:t>有定义（对应于</a:t>
            </a:r>
            <a:r>
              <a:rPr lang="en-US" altLang="zh-CN" dirty="0"/>
              <a:t>p-&gt;next[</a:t>
            </a:r>
            <a:r>
              <a:rPr lang="en-US" altLang="zh-CN" dirty="0" err="1"/>
              <a:t>ch</a:t>
            </a:r>
            <a:r>
              <a:rPr lang="en-US" altLang="zh-CN" dirty="0"/>
              <a:t>]!=null</a:t>
            </a:r>
            <a:r>
              <a:rPr lang="zh-CN" altLang="zh-CN" dirty="0"/>
              <a:t>）。如果</a:t>
            </a:r>
            <a:r>
              <a:rPr lang="en-US" altLang="zh-CN" dirty="0"/>
              <a:t>p</a:t>
            </a:r>
            <a:r>
              <a:rPr lang="zh-CN" altLang="zh-CN" dirty="0"/>
              <a:t>为根节点，那么失效节点定义为根节点；否则定义为</a:t>
            </a:r>
            <a:r>
              <a:rPr lang="en-US" altLang="zh-CN" dirty="0"/>
              <a:t>p-&gt;next[</a:t>
            </a:r>
            <a:r>
              <a:rPr lang="en-US" altLang="zh-CN" dirty="0" err="1"/>
              <a:t>ch</a:t>
            </a:r>
            <a:r>
              <a:rPr lang="en-US" altLang="zh-CN" dirty="0"/>
              <a:t>]</a:t>
            </a:r>
            <a:r>
              <a:rPr lang="zh-CN" altLang="zh-CN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957" y="266577"/>
            <a:ext cx="8642965" cy="66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失配与输出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957" y="266577"/>
            <a:ext cx="8642965" cy="6605903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185124" y="2286000"/>
            <a:ext cx="4285899" cy="4053092"/>
          </a:xfrm>
          <a:prstGeom prst="rect">
            <a:avLst/>
          </a:prstGeom>
        </p:spPr>
        <p:txBody>
          <a:bodyPr vert="horz" lIns="45720" tIns="45720" rIns="4572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zh-CN" dirty="0"/>
              <a:t>输出函数的构建分两部分完成：</a:t>
            </a:r>
          </a:p>
          <a:p>
            <a:pPr>
              <a:lnSpc>
                <a:spcPct val="160000"/>
              </a:lnSpc>
            </a:pPr>
            <a:r>
              <a:rPr lang="zh-CN" altLang="zh-CN" dirty="0"/>
              <a:t>第一部分在构建转向函数（</a:t>
            </a:r>
            <a:r>
              <a:rPr lang="en-US" altLang="zh-CN" dirty="0"/>
              <a:t>next</a:t>
            </a:r>
            <a:r>
              <a:rPr lang="zh-CN" altLang="zh-CN" dirty="0"/>
              <a:t>数组）时，在模式串的最后一位字符对应的状态（节点）下增加相应的字符串作为输出。</a:t>
            </a:r>
          </a:p>
          <a:p>
            <a:pPr>
              <a:lnSpc>
                <a:spcPct val="160000"/>
              </a:lnSpc>
            </a:pPr>
            <a:r>
              <a:rPr lang="zh-CN" altLang="zh-CN" dirty="0"/>
              <a:t>第二部分在构建失效函数（</a:t>
            </a:r>
            <a:r>
              <a:rPr lang="en-US" altLang="zh-CN" dirty="0"/>
              <a:t>fail</a:t>
            </a:r>
            <a:r>
              <a:rPr lang="zh-CN" altLang="zh-CN" dirty="0"/>
              <a:t>指针）时完成，使得</a:t>
            </a:r>
          </a:p>
          <a:p>
            <a:pPr>
              <a:lnSpc>
                <a:spcPct val="160000"/>
              </a:lnSpc>
            </a:pPr>
            <a:r>
              <a:rPr lang="en-US" altLang="zh-CN" i="1" dirty="0" err="1"/>
              <a:t>nd</a:t>
            </a:r>
            <a:r>
              <a:rPr lang="en-US" altLang="zh-CN" i="1" dirty="0"/>
              <a:t>-&gt;output = </a:t>
            </a:r>
            <a:r>
              <a:rPr lang="en-US" altLang="zh-CN" i="1" dirty="0" err="1"/>
              <a:t>nd</a:t>
            </a:r>
            <a:r>
              <a:rPr lang="en-US" altLang="zh-CN" i="1" dirty="0"/>
              <a:t>-&gt;fail-&gt;output U </a:t>
            </a:r>
            <a:r>
              <a:rPr lang="en-US" altLang="zh-CN" i="1" dirty="0" err="1"/>
              <a:t>nd</a:t>
            </a:r>
            <a:r>
              <a:rPr lang="en-US" altLang="zh-CN" i="1" dirty="0"/>
              <a:t>-&gt;output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这</a:t>
            </a:r>
            <a:r>
              <a:rPr lang="zh-CN" altLang="en-US" dirty="0"/>
              <a:t>步</a:t>
            </a:r>
            <a:r>
              <a:rPr lang="zh-CN" altLang="zh-CN" dirty="0"/>
              <a:t>操作对应于数据结构中</a:t>
            </a:r>
            <a:r>
              <a:rPr lang="en-US" altLang="zh-CN" dirty="0"/>
              <a:t>set</a:t>
            </a:r>
            <a:r>
              <a:rPr lang="zh-CN" altLang="zh-CN" dirty="0"/>
              <a:t>类型的</a:t>
            </a:r>
            <a:r>
              <a:rPr lang="en-US" altLang="zh-CN" dirty="0"/>
              <a:t>output</a:t>
            </a:r>
            <a:r>
              <a:rPr lang="zh-CN" altLang="zh-CN" dirty="0"/>
              <a:t>的合并。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1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匹配过程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64" y="0"/>
            <a:ext cx="4724867" cy="67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5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0" y="199056"/>
            <a:ext cx="7205715" cy="6153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46" y="268723"/>
            <a:ext cx="5599943" cy="13442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45" y="1824396"/>
            <a:ext cx="5599943" cy="26672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022" y="5002265"/>
            <a:ext cx="5539866" cy="6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8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樱花 16 x 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342_TF03031002_TF03031002" id="{DB0313F4-AB29-4F3B-A25F-645ADBE247DB}" vid="{14E6E680-B7D0-413D-A227-D89471CF79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tf03031002</Template>
  <TotalTime>132</TotalTime>
  <Words>499</Words>
  <Application>Microsoft Office PowerPoint</Application>
  <PresentationFormat>宽屏</PresentationFormat>
  <Paragraphs>24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宋体</vt:lpstr>
      <vt:lpstr>幼圆</vt:lpstr>
      <vt:lpstr>Arial</vt:lpstr>
      <vt:lpstr>Cambria</vt:lpstr>
      <vt:lpstr>Tw Cen MT</vt:lpstr>
      <vt:lpstr>樱花 16 x 9</vt:lpstr>
      <vt:lpstr>AC自动机</vt:lpstr>
      <vt:lpstr>常见模式匹配算法</vt:lpstr>
      <vt:lpstr>AC自动机</vt:lpstr>
      <vt:lpstr>构建过程</vt:lpstr>
      <vt:lpstr>失配与输出</vt:lpstr>
      <vt:lpstr>失配与输出</vt:lpstr>
      <vt:lpstr>匹配过程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AC自动机</dc:title>
  <dc:creator>小叶子</dc:creator>
  <cp:lastModifiedBy>小叶子</cp:lastModifiedBy>
  <cp:revision>9</cp:revision>
  <dcterms:created xsi:type="dcterms:W3CDTF">2017-06-02T05:36:01Z</dcterms:created>
  <dcterms:modified xsi:type="dcterms:W3CDTF">2017-06-06T12:29:49Z</dcterms:modified>
</cp:coreProperties>
</file>